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1" r:id="rId6"/>
    <p:sldId id="268" r:id="rId7"/>
    <p:sldId id="270" r:id="rId8"/>
    <p:sldId id="274" r:id="rId9"/>
    <p:sldId id="273" r:id="rId10"/>
    <p:sldId id="269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5" r:id="rId24"/>
    <p:sldId id="272" r:id="rId25"/>
    <p:sldId id="276" r:id="rId2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95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7462"/>
          </a:xfrm>
        </p:spPr>
        <p:txBody>
          <a:bodyPr/>
          <a:lstStyle/>
          <a:p>
            <a:r>
              <a:rPr lang="nl-NL" dirty="0" smtClean="0"/>
              <a:t>Plan van aanpak </a:t>
            </a:r>
            <a:br>
              <a:rPr lang="nl-NL" dirty="0" smtClean="0"/>
            </a:br>
            <a:r>
              <a:rPr lang="nl-NL" dirty="0" smtClean="0"/>
              <a:t>“Verhalencafé”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3648614" y="2635130"/>
            <a:ext cx="4894772" cy="3499661"/>
            <a:chOff x="3816967" y="3183771"/>
            <a:chExt cx="4558067" cy="3147830"/>
          </a:xfrm>
        </p:grpSpPr>
        <p:grpSp>
          <p:nvGrpSpPr>
            <p:cNvPr id="4" name="Groep 3"/>
            <p:cNvGrpSpPr/>
            <p:nvPr/>
          </p:nvGrpSpPr>
          <p:grpSpPr>
            <a:xfrm>
              <a:off x="3816967" y="3183771"/>
              <a:ext cx="4558067" cy="3147830"/>
              <a:chOff x="1381125" y="4443210"/>
              <a:chExt cx="3320335" cy="2414789"/>
            </a:xfrm>
          </p:grpSpPr>
          <p:pic>
            <p:nvPicPr>
              <p:cNvPr id="6" name="Afbeelding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7" name="Afbeelding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sp>
          <p:nvSpPr>
            <p:cNvPr id="5" name="Tekstvak 4"/>
            <p:cNvSpPr txBox="1"/>
            <p:nvPr/>
          </p:nvSpPr>
          <p:spPr>
            <a:xfrm>
              <a:off x="5316694" y="4182405"/>
              <a:ext cx="153299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latin typeface="Harlow Solid Italic" panose="04030604020F02020D02" pitchFamily="82" charset="0"/>
                </a:rPr>
                <a:t>Verhalen</a:t>
              </a:r>
              <a:endParaRPr lang="nl-NL" sz="2000" b="1" dirty="0"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409700"/>
            <a:ext cx="99726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54" y="166143"/>
            <a:ext cx="66294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443"/>
            <a:ext cx="10515600" cy="5858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betekent het begrip ‘afzet’?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838200" y="2469357"/>
            <a:ext cx="11085809" cy="6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nl-NL" dirty="0" smtClean="0"/>
              <a:t>Wat is het verschil tussen de ‘inkoopprijs’ en de ‘verkoopprijs’</a:t>
            </a:r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838200" y="3729100"/>
            <a:ext cx="10206318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nl-NL" dirty="0" smtClean="0"/>
              <a:t>Hoe bereken je de ‘omzet’? </a:t>
            </a:r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838200" y="4794924"/>
            <a:ext cx="10515600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nl-NL" dirty="0" smtClean="0"/>
              <a:t>Wat betekent ‘Belasting Toegevoegde Waarde’ (BTW)? </a:t>
            </a:r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2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Programma</a:t>
            </a:r>
            <a:endParaRPr lang="nl-NL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90599" y="1782080"/>
            <a:ext cx="109357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Inkoopprijs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Inkoopfactuurprijs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Belasting Toegevoegde Waarde (BTW)</a:t>
            </a:r>
          </a:p>
          <a:p>
            <a:pPr marL="0" lvl="1" indent="0">
              <a:spcBef>
                <a:spcPts val="1000"/>
              </a:spcBef>
              <a:buFont typeface="Arial" charset="0"/>
              <a:buNone/>
            </a:pPr>
            <a:endParaRPr lang="nl-NL" dirty="0" smtClean="0">
              <a:latin typeface="+mj-lt"/>
            </a:endParaRPr>
          </a:p>
          <a:p>
            <a:pPr marL="228600" lvl="1">
              <a:spcBef>
                <a:spcPts val="1000"/>
              </a:spcBef>
              <a:buFont typeface="Arial" charset="0"/>
              <a:buNone/>
            </a:pPr>
            <a:r>
              <a:rPr lang="nl-NL" dirty="0" smtClean="0">
                <a:latin typeface="+mj-lt"/>
              </a:rPr>
              <a:t>Doelstellingen: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Na deze les kennen jullie de </a:t>
            </a:r>
            <a:r>
              <a:rPr lang="nl-NL" dirty="0">
                <a:latin typeface="+mj-lt"/>
              </a:rPr>
              <a:t>begrippen Afzet, Inkoopprijs, Verkoopprijs, Omzet &amp; BTW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Na deze les kunnen jullie een kostenoverzicht opstellen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Na deze les kunnen jullie de inkoopprijs en het btw-bedrag berekenen</a:t>
            </a:r>
          </a:p>
          <a:p>
            <a:pPr marL="0" lvl="1" indent="0">
              <a:spcBef>
                <a:spcPts val="1000"/>
              </a:spcBef>
              <a:buFont typeface="Arial" charset="0"/>
              <a:buNone/>
            </a:pPr>
            <a:endParaRPr lang="nl-NL" sz="2000" dirty="0" smtClean="0"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0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dirty="0" smtClean="0">
              <a:solidFill>
                <a:srgbClr val="20382B"/>
              </a:solidFill>
              <a:latin typeface="+mj-lt"/>
            </a:endParaRPr>
          </a:p>
          <a:p>
            <a:endParaRPr lang="nl-NL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7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64837" y="1436914"/>
          <a:ext cx="6631496" cy="2870142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Windlicht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€ 87,30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Theedoos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€ 26,02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Kaars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€ 3,63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Karaf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€ 31,46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Fotolijstje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€ 10,89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€ 21,18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Rattan tissue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€ 45,98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 pocket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€ 140,06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€ 107,69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1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964837" y="403147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/>
          </p:nvPr>
        </p:nvGraphicFramePr>
        <p:xfrm>
          <a:off x="964837" y="423494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64837" y="1465729"/>
          <a:ext cx="6631496" cy="2870142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Windlicht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€ 87,30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Theedoos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€ 26,02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Kaars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€ 3,63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Karaf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€ 31,46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Fotolijstje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€ 10,89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€ 21,18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Rattan tissue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€ 45,98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 pocket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€ 140,06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€ 107,69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1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627092" y="806824"/>
          <a:ext cx="7543800" cy="513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763912607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79357055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106825508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6643252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229243255"/>
                    </a:ext>
                  </a:extLst>
                </a:gridCol>
              </a:tblGrid>
              <a:tr h="83597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Artikel 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Inkoopfactuurprijs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Btw-tarief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Inkoopprijs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Btw-bedrag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306718023"/>
                  </a:ext>
                </a:extLst>
              </a:tr>
              <a:tr h="6288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Houten paard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€ 114,95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21%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€ 95,00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€ 19,95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776996991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Windlicht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€ 87,30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21%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€ 72,15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€ 15,15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021199915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Theedoos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€ 26,02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€ 21,50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€ 4,52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845887894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Kaars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€ 3,63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€ 3,00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€ 0,63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4277685646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Karaf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€ 31,46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€ 26,00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€ 5,46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52078667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Fotolijstje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€ 10,89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€ 9,00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€ 1,89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673282889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Vaas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€ 21,18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€ 17,50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€ 3,68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3493961539"/>
                  </a:ext>
                </a:extLst>
              </a:tr>
              <a:tr h="6288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Rattan tissue box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€ 45,98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€ 38,00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€ 7,98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887059793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Clock pocket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€ 140,06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€ 115,75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€ 24,31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3280925753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Biscuit box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€ 107,69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€ 89,00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€ 18,69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57065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9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B40DFA-DF84-40A5-B7B1-F043444D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36" y="1770117"/>
            <a:ext cx="6552728" cy="38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 Kosten en baten </a:t>
            </a:r>
            <a:r>
              <a:rPr lang="nl-NL" dirty="0" smtClean="0"/>
              <a:t>– Plan van aanpak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Rechthoek 2"/>
          <p:cNvSpPr/>
          <p:nvPr/>
        </p:nvSpPr>
        <p:spPr>
          <a:xfrm>
            <a:off x="3048000" y="1674161"/>
            <a:ext cx="6096000" cy="3478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Kosten-baten overzicht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groep heeft een complete en kloppende kostenbegroting gemaakt. Hierin worden de volgende onderdelen vermeld: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Kostensoort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Constante en variabele kosten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Inkoopfactuurprijs (incl. btw)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Inkoopprijs (excl. btw)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Btw-tarief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Btw-bedrag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Totaalbedrag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9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 Risico’s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pic>
        <p:nvPicPr>
          <p:cNvPr id="4098" name="Picture 2" descr="Afbeeldingsresultaat voor risicoanaly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4" b="17144"/>
          <a:stretch/>
        </p:blipFill>
        <p:spPr bwMode="auto">
          <a:xfrm>
            <a:off x="2203724" y="2174731"/>
            <a:ext cx="7784551" cy="33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 Risico’s – </a:t>
            </a:r>
            <a:r>
              <a:rPr lang="nl-NL" dirty="0" smtClean="0"/>
              <a:t>Plan van aanpak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3048000" y="2889878"/>
            <a:ext cx="6096000" cy="1078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Risicoanalyse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een risico analyse uitgevoerd. Daarin is onderscheid gemaakt tussen interne en externe risico’s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2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7</a:t>
            </a:r>
            <a:r>
              <a:rPr lang="nl-NL" smtClean="0"/>
              <a:t> Projectorganisatie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 descr="Afbeeldingsresultaat voor rolverd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911176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rolverd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79" y="4265929"/>
            <a:ext cx="2997835" cy="18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  <a:r>
              <a:rPr lang="nl-NL" dirty="0" smtClean="0"/>
              <a:t> Projectorganisatie – Plan van aanpak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Rechthoek 2"/>
          <p:cNvSpPr/>
          <p:nvPr/>
        </p:nvSpPr>
        <p:spPr>
          <a:xfrm>
            <a:off x="3048000" y="1812660"/>
            <a:ext cx="6096000" cy="32326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projectorganisatie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beschreven hoe het project is georganiseerd. Daarin is minimaal benoemd: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Lijst met namen en contactgegevens van de leden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de rolverdeling binnen de projectgroep is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en wanneer er vergaderd wordt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welke manier er gecommuniceerd wordt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de stakeholders geïnformeerd blijven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digitale middelen er gebruikt worden voor de samenwerking binnen de groep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 </a:t>
            </a:r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pic>
        <p:nvPicPr>
          <p:cNvPr id="3074" name="Picture 2" descr="Afbeeldingsresultaat voor plan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8"/>
          <a:stretch/>
        </p:blipFill>
        <p:spPr bwMode="auto">
          <a:xfrm>
            <a:off x="3836987" y="1783669"/>
            <a:ext cx="4518025" cy="40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 </a:t>
            </a:r>
            <a:r>
              <a:rPr lang="nl-NL" dirty="0" smtClean="0"/>
              <a:t>Planning - Strokenplanning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pic>
        <p:nvPicPr>
          <p:cNvPr id="2050" name="Picture 2" descr="http://www.ipowindesheim.nl/toolbox/wp-content/uploads/2017/09/strokenplanning-roel-grit-1024x56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/>
          <a:stretch/>
        </p:blipFill>
        <p:spPr bwMode="auto">
          <a:xfrm>
            <a:off x="3250276" y="2086494"/>
            <a:ext cx="6185073" cy="30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 Planning – Plan van aanpak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3047999" y="2289714"/>
            <a:ext cx="7846423" cy="169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activiteiten hebben een doorlooptijd en evt. benodigde werktijd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aangegeven welke activiteiten afhankelijk zijn van elkaar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duidelijke deadlines </a:t>
            </a:r>
            <a:r>
              <a:rPr lang="nl-N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vastgesteld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logische (stroken)planning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2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709862"/>
            <a:ext cx="58293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dirty="0" smtClean="0"/>
              <a:t>9 Kosten en baten – de basis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8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130629"/>
            <a:ext cx="5461908" cy="6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2319F-A9FC-4915-B96B-44C342C4B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infopath/2007/PartnerControls"/>
    <ds:schemaRef ds:uri="http://purl.org/dc/elements/1.1/"/>
    <ds:schemaRef ds:uri="47a28104-336f-447d-946e-e305ac2bcd47"/>
    <ds:schemaRef ds:uri="http://purl.org/dc/dcmitype/"/>
    <ds:schemaRef ds:uri="http://schemas.microsoft.com/office/2006/documentManagement/types"/>
    <ds:schemaRef ds:uri="34354c1b-6b8c-435b-ad50-990538c19557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3826</TotalTime>
  <Words>635</Words>
  <Application>Microsoft Office PowerPoint</Application>
  <PresentationFormat>Breedbeeld</PresentationFormat>
  <Paragraphs>296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Harlow Solid Italic</vt:lpstr>
      <vt:lpstr>Symbol</vt:lpstr>
      <vt:lpstr>Times New Roman</vt:lpstr>
      <vt:lpstr>Verdana</vt:lpstr>
      <vt:lpstr>Thema1</vt:lpstr>
      <vt:lpstr>Plan van aanpak  “Verhalencafé”</vt:lpstr>
      <vt:lpstr>Plan van aanpak</vt:lpstr>
      <vt:lpstr>7 Projectorganisatie</vt:lpstr>
      <vt:lpstr>7 Projectorganisatie – Plan van aanpak</vt:lpstr>
      <vt:lpstr>8 Planning</vt:lpstr>
      <vt:lpstr>8 Planning - Strokenplanning</vt:lpstr>
      <vt:lpstr>8 Planning – Plan van aanpak</vt:lpstr>
      <vt:lpstr>PowerPoint-presentatie</vt:lpstr>
      <vt:lpstr>PowerPoint-presentatie</vt:lpstr>
      <vt:lpstr>PowerPoint-presentatie</vt:lpstr>
      <vt:lpstr>PowerPoint-presentatie</vt:lpstr>
      <vt:lpstr>Begrippen</vt:lpstr>
      <vt:lpstr>Programma</vt:lpstr>
      <vt:lpstr>Indeling kostenoverzicht</vt:lpstr>
      <vt:lpstr>Indeling kostenoverzicht</vt:lpstr>
      <vt:lpstr>Indeling kostenoverzicht</vt:lpstr>
      <vt:lpstr>Indeling kostenoverzicht</vt:lpstr>
      <vt:lpstr>Indeling kostenoverzicht</vt:lpstr>
      <vt:lpstr>PowerPoint-presentatie</vt:lpstr>
      <vt:lpstr>9 Kosten en baten – Plan van aanpak</vt:lpstr>
      <vt:lpstr>10 Risico’s</vt:lpstr>
      <vt:lpstr>10 Risico’s – Plan van aanpak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59</cp:revision>
  <dcterms:created xsi:type="dcterms:W3CDTF">2017-09-05T13:31:36Z</dcterms:created>
  <dcterms:modified xsi:type="dcterms:W3CDTF">2020-03-19T14:10:13Z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